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29"/>
  </p:notesMasterIdLst>
  <p:handoutMasterIdLst>
    <p:handoutMasterId r:id="rId30"/>
  </p:handoutMasterIdLst>
  <p:sldIdLst>
    <p:sldId id="257" r:id="rId2"/>
    <p:sldId id="259" r:id="rId3"/>
    <p:sldId id="298" r:id="rId4"/>
    <p:sldId id="301" r:id="rId5"/>
    <p:sldId id="297" r:id="rId6"/>
    <p:sldId id="302" r:id="rId7"/>
    <p:sldId id="260" r:id="rId8"/>
    <p:sldId id="305" r:id="rId9"/>
    <p:sldId id="303" r:id="rId10"/>
    <p:sldId id="304" r:id="rId11"/>
    <p:sldId id="306" r:id="rId12"/>
    <p:sldId id="307" r:id="rId13"/>
    <p:sldId id="308" r:id="rId14"/>
    <p:sldId id="309" r:id="rId15"/>
    <p:sldId id="310" r:id="rId16"/>
    <p:sldId id="311" r:id="rId17"/>
    <p:sldId id="312" r:id="rId18"/>
    <p:sldId id="313" r:id="rId19"/>
    <p:sldId id="314" r:id="rId20"/>
    <p:sldId id="315" r:id="rId21"/>
    <p:sldId id="316" r:id="rId22"/>
    <p:sldId id="317" r:id="rId23"/>
    <p:sldId id="318" r:id="rId24"/>
    <p:sldId id="319" r:id="rId25"/>
    <p:sldId id="320" r:id="rId26"/>
    <p:sldId id="321" r:id="rId27"/>
    <p:sldId id="296" r:id="rId28"/>
  </p:sldIdLst>
  <p:sldSz cx="10287000" cy="6858000" type="35mm"/>
  <p:notesSz cx="7315200" cy="9601200"/>
  <p:custShowLst>
    <p:custShow name="Custom Show 1" id="0">
      <p:sldLst/>
    </p:custShow>
  </p:custShow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B0764"/>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88" autoAdjust="0"/>
    <p:restoredTop sz="94624" autoAdjust="0"/>
  </p:normalViewPr>
  <p:slideViewPr>
    <p:cSldViewPr>
      <p:cViewPr varScale="1">
        <p:scale>
          <a:sx n="69" d="100"/>
          <a:sy n="69" d="100"/>
        </p:scale>
        <p:origin x="-1170" y="-102"/>
      </p:cViewPr>
      <p:guideLst>
        <p:guide orient="horz" pos="2160"/>
        <p:guide pos="324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9CB395CC-EA95-45E9-AF60-C518536D3BE8}" type="datetimeFigureOut">
              <a:rPr lang="en-US" smtClean="0"/>
              <a:pPr/>
              <a:t>9/19/2021</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08150CDD-D0EA-4A6C-9E64-F9C0B7ED70B7}"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BC622142-51E8-40C0-BB7B-ED9670C908BF}" type="datetimeFigureOut">
              <a:rPr lang="en-US" smtClean="0"/>
              <a:pPr/>
              <a:t>9/19/2021</a:t>
            </a:fld>
            <a:endParaRPr lang="en-US"/>
          </a:p>
        </p:txBody>
      </p:sp>
      <p:sp>
        <p:nvSpPr>
          <p:cNvPr id="4" name="Slide Image Placeholder 3"/>
          <p:cNvSpPr>
            <a:spLocks noGrp="1" noRot="1" noChangeAspect="1"/>
          </p:cNvSpPr>
          <p:nvPr>
            <p:ph type="sldImg" idx="2"/>
          </p:nvPr>
        </p:nvSpPr>
        <p:spPr>
          <a:xfrm>
            <a:off x="957263" y="720725"/>
            <a:ext cx="5400675"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E8BFFC81-F588-4C57-AB9F-D8353E82A9E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7263" y="720725"/>
            <a:ext cx="5400675" cy="36004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8BFFC81-F588-4C57-AB9F-D8353E82A9E6}"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10287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73477" y="69756"/>
            <a:ext cx="10140044"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457325" y="3200400"/>
            <a:ext cx="72009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1D8BD707-D9CF-40AE-B4C6-C98DA3205C09}" type="datetimeFigureOut">
              <a:rPr lang="en-US" smtClean="0"/>
              <a:pPr/>
              <a:t>9/19/2021</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B6F15528-21DE-4FAA-801E-634DDDAF4B2B}" type="slidenum">
              <a:rPr lang="en-US" smtClean="0"/>
              <a:pPr/>
              <a:t>‹#›</a:t>
            </a:fld>
            <a:endParaRPr lang="en-US"/>
          </a:p>
        </p:txBody>
      </p:sp>
      <p:sp>
        <p:nvSpPr>
          <p:cNvPr id="7" name="Rectangle 6"/>
          <p:cNvSpPr/>
          <p:nvPr/>
        </p:nvSpPr>
        <p:spPr>
          <a:xfrm>
            <a:off x="70798" y="1449304"/>
            <a:ext cx="10149229"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70798" y="1396720"/>
            <a:ext cx="10149229"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70798" y="2976649"/>
            <a:ext cx="10149229"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14350" y="1505931"/>
            <a:ext cx="92583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ransition>
    <p:wipe dir="d"/>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9/19/2021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wipe dir="d"/>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58075" y="274642"/>
            <a:ext cx="226314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028700" y="274641"/>
            <a:ext cx="6257925"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9/19/2021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wipe dir="d"/>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9/19/2021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1028700" y="1447800"/>
            <a:ext cx="874395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wipe dir="d"/>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10287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73477" y="69756"/>
            <a:ext cx="10140044"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812602" y="952501"/>
            <a:ext cx="874395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812602" y="2547938"/>
            <a:ext cx="874395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9/19/2021</a:t>
            </a:fld>
            <a:endParaRPr lang="en-US"/>
          </a:p>
        </p:txBody>
      </p:sp>
      <p:sp>
        <p:nvSpPr>
          <p:cNvPr id="5" name="Footer Placeholder 4"/>
          <p:cNvSpPr>
            <a:spLocks noGrp="1"/>
          </p:cNvSpPr>
          <p:nvPr>
            <p:ph type="ftr" sz="quarter" idx="11"/>
          </p:nvPr>
        </p:nvSpPr>
        <p:spPr>
          <a:xfrm>
            <a:off x="900112" y="6172200"/>
            <a:ext cx="4500563" cy="457200"/>
          </a:xfrm>
        </p:spPr>
        <p:txBody>
          <a:bodyPr/>
          <a:lstStyle/>
          <a:p>
            <a:endParaRPr lang="en-US"/>
          </a:p>
        </p:txBody>
      </p:sp>
      <p:sp>
        <p:nvSpPr>
          <p:cNvPr id="7" name="Rectangle 6"/>
          <p:cNvSpPr/>
          <p:nvPr/>
        </p:nvSpPr>
        <p:spPr>
          <a:xfrm flipV="1">
            <a:off x="78089" y="2376830"/>
            <a:ext cx="10140204"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77790" y="2341476"/>
            <a:ext cx="10140504"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76845" y="2468880"/>
            <a:ext cx="10141449"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64592" y="6208776"/>
            <a:ext cx="514350" cy="457200"/>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p:wipe dir="d"/>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9/19/2021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1028700" y="1447800"/>
            <a:ext cx="421767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5550694" y="1447800"/>
            <a:ext cx="421767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wipe dir="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28700" y="273050"/>
            <a:ext cx="874395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028700" y="1447800"/>
            <a:ext cx="4200525"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5572125" y="1447800"/>
            <a:ext cx="4200525"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pPr/>
              <a:t>9/19/2021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half" idx="2"/>
          </p:nvPr>
        </p:nvSpPr>
        <p:spPr>
          <a:xfrm>
            <a:off x="1028700" y="2247900"/>
            <a:ext cx="4200525"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5572125" y="2247900"/>
            <a:ext cx="4200525"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wipe dir="d"/>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9/19/2021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wipe dir="d"/>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wipe dir="d"/>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10287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72009" y="69755"/>
            <a:ext cx="10140044"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028700" y="273050"/>
            <a:ext cx="874395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028700" y="1600200"/>
            <a:ext cx="2143125"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1"/>
          </p:nvPr>
        </p:nvSpPr>
        <p:spPr>
          <a:xfrm>
            <a:off x="3343275" y="1600200"/>
            <a:ext cx="6429375"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wipe dir="d"/>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28700" y="4900550"/>
            <a:ext cx="82296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1028700" y="5445825"/>
            <a:ext cx="82296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9/19/2021</a:t>
            </a:fld>
            <a:endParaRPr lang="en-US"/>
          </a:p>
        </p:txBody>
      </p:sp>
      <p:sp>
        <p:nvSpPr>
          <p:cNvPr id="6" name="Footer Placeholder 5"/>
          <p:cNvSpPr>
            <a:spLocks noGrp="1"/>
          </p:cNvSpPr>
          <p:nvPr>
            <p:ph type="ftr" sz="quarter" idx="11"/>
          </p:nvPr>
        </p:nvSpPr>
        <p:spPr>
          <a:xfrm>
            <a:off x="1028700" y="6172200"/>
            <a:ext cx="4371975" cy="457200"/>
          </a:xfrm>
        </p:spPr>
        <p:txBody>
          <a:bodyPr/>
          <a:lstStyle/>
          <a:p>
            <a:endParaRPr lang="en-US"/>
          </a:p>
        </p:txBody>
      </p:sp>
      <p:sp>
        <p:nvSpPr>
          <p:cNvPr id="7" name="Slide Number Placeholder 6"/>
          <p:cNvSpPr>
            <a:spLocks noGrp="1"/>
          </p:cNvSpPr>
          <p:nvPr>
            <p:ph type="sldNum" sz="quarter" idx="12"/>
          </p:nvPr>
        </p:nvSpPr>
        <p:spPr>
          <a:xfrm>
            <a:off x="164592" y="6208776"/>
            <a:ext cx="514350" cy="457200"/>
          </a:xfrm>
        </p:spPr>
        <p:txBody>
          <a:bodyPr/>
          <a:lstStyle/>
          <a:p>
            <a:fld id="{B6F15528-21DE-4FAA-801E-634DDDAF4B2B}" type="slidenum">
              <a:rPr lang="en-US" smtClean="0"/>
              <a:pPr/>
              <a:t>‹#›</a:t>
            </a:fld>
            <a:endParaRPr lang="en-US"/>
          </a:p>
        </p:txBody>
      </p:sp>
      <p:sp>
        <p:nvSpPr>
          <p:cNvPr id="11" name="Rectangle 10"/>
          <p:cNvSpPr/>
          <p:nvPr/>
        </p:nvSpPr>
        <p:spPr>
          <a:xfrm flipV="1">
            <a:off x="76845" y="4683555"/>
            <a:ext cx="1013269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77072" y="4650475"/>
            <a:ext cx="1013246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77074" y="4773225"/>
            <a:ext cx="1013246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76847" y="66676"/>
            <a:ext cx="10127107"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transition>
    <p:wipe dir="d"/>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10287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72009" y="69755"/>
            <a:ext cx="10140044"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1028700" y="274638"/>
            <a:ext cx="874395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1028700" y="1447800"/>
            <a:ext cx="874395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943725" y="6191250"/>
            <a:ext cx="2786063" cy="476250"/>
          </a:xfrm>
          <a:prstGeom prst="rect">
            <a:avLst/>
          </a:prstGeom>
        </p:spPr>
        <p:txBody>
          <a:bodyPr anchor="ctr" anchorCtr="0"/>
          <a:lstStyle>
            <a:lvl1pPr algn="r" eaLnBrk="1" latinLnBrk="0" hangingPunct="1">
              <a:defRPr kumimoji="0" sz="1400">
                <a:solidFill>
                  <a:schemeClr val="tx2"/>
                </a:solidFill>
              </a:defRPr>
            </a:lvl1pPr>
          </a:lstStyle>
          <a:p>
            <a:fld id="{1D8BD707-D9CF-40AE-B4C6-C98DA3205C09}" type="datetimeFigureOut">
              <a:rPr lang="en-US" smtClean="0"/>
              <a:pPr/>
              <a:t>9/19/2021</a:t>
            </a:fld>
            <a:endParaRPr lang="en-US"/>
          </a:p>
        </p:txBody>
      </p:sp>
      <p:sp>
        <p:nvSpPr>
          <p:cNvPr id="3" name="Footer Placeholder 2"/>
          <p:cNvSpPr>
            <a:spLocks noGrp="1"/>
          </p:cNvSpPr>
          <p:nvPr>
            <p:ph type="ftr" sz="quarter" idx="3"/>
          </p:nvPr>
        </p:nvSpPr>
        <p:spPr>
          <a:xfrm>
            <a:off x="1028700" y="6172200"/>
            <a:ext cx="44577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64592" y="6210300"/>
            <a:ext cx="51435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ransition>
    <p:wipe dir="d"/>
  </p:transition>
  <p:timing>
    <p:tnLst>
      <p:par>
        <p:cTn id="1" dur="indefinite" restart="never" nodeType="tmRoot"/>
      </p:par>
    </p:tnLst>
  </p:timing>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clipartguide.com/_pages/0511-0801-1514-0123.html"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hyperlink" Target="https://en.wikipedia.org/wiki/Wastewater" TargetMode="External"/><Relationship Id="rId3" Type="http://schemas.openxmlformats.org/officeDocument/2006/relationships/hyperlink" Target="https://en.wikipedia.org/wiki/Water" TargetMode="External"/><Relationship Id="rId7" Type="http://schemas.openxmlformats.org/officeDocument/2006/relationships/hyperlink" Target="https://en.wikipedia.org/wiki/River" TargetMode="External"/><Relationship Id="rId2" Type="http://schemas.openxmlformats.org/officeDocument/2006/relationships/hyperlink" Target="https://en.wikipedia.org/wiki/Organic_compound" TargetMode="External"/><Relationship Id="rId1" Type="http://schemas.openxmlformats.org/officeDocument/2006/relationships/slideLayout" Target="../slideLayouts/slideLayout2.xml"/><Relationship Id="rId6" Type="http://schemas.openxmlformats.org/officeDocument/2006/relationships/hyperlink" Target="https://en.wikipedia.org/wiki/Lake" TargetMode="External"/><Relationship Id="rId11" Type="http://schemas.openxmlformats.org/officeDocument/2006/relationships/hyperlink" Target="https://en.wikipedia.org/wiki/Biochemical_oxygen_demand" TargetMode="External"/><Relationship Id="rId5" Type="http://schemas.openxmlformats.org/officeDocument/2006/relationships/hyperlink" Target="https://en.wikipedia.org/wiki/Surface_water" TargetMode="External"/><Relationship Id="rId10" Type="http://schemas.openxmlformats.org/officeDocument/2006/relationships/hyperlink" Target="https://en.wikipedia.org/wiki/Effluent" TargetMode="External"/><Relationship Id="rId4" Type="http://schemas.openxmlformats.org/officeDocument/2006/relationships/hyperlink" Target="https://en.wikipedia.org/wiki/Pollutant" TargetMode="External"/><Relationship Id="rId9" Type="http://schemas.openxmlformats.org/officeDocument/2006/relationships/hyperlink" Target="https://en.wikipedia.org/wiki/Water_quality"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video" Target="file:///C:\Users\User\Downloads\Experiment%20No.%208_%20Determination%20of%20Biochemical%20Oxygen%20Demand%20(BOD).mp4"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0" y="914400"/>
            <a:ext cx="9258300" cy="503238"/>
          </a:xfrm>
        </p:spPr>
        <p:txBody>
          <a:bodyPr>
            <a:normAutofit fontScale="90000"/>
          </a:bodyPr>
          <a:lstStyle/>
          <a:p>
            <a:pPr algn="ctr"/>
            <a:r>
              <a:rPr lang="en-US" sz="2700" dirty="0" err="1" smtClean="0">
                <a:solidFill>
                  <a:srgbClr val="FF0000"/>
                </a:solidFill>
                <a:latin typeface="Arial Narrow" pitchFamily="34" charset="0"/>
              </a:rPr>
              <a:t>Shri</a:t>
            </a:r>
            <a:r>
              <a:rPr lang="en-US" sz="2700" dirty="0" smtClean="0">
                <a:solidFill>
                  <a:srgbClr val="FF0000"/>
                </a:solidFill>
                <a:latin typeface="Arial Narrow" pitchFamily="34" charset="0"/>
              </a:rPr>
              <a:t>. </a:t>
            </a:r>
            <a:r>
              <a:rPr lang="en-US" sz="2700" dirty="0" err="1" smtClean="0">
                <a:solidFill>
                  <a:srgbClr val="FF0000"/>
                </a:solidFill>
                <a:latin typeface="Arial Narrow" pitchFamily="34" charset="0"/>
              </a:rPr>
              <a:t>Shivaji</a:t>
            </a:r>
            <a:r>
              <a:rPr lang="en-US" sz="2700" dirty="0" smtClean="0">
                <a:solidFill>
                  <a:srgbClr val="FF0000"/>
                </a:solidFill>
                <a:latin typeface="Arial Narrow" pitchFamily="34" charset="0"/>
              </a:rPr>
              <a:t>  Education Society Amravati’s</a:t>
            </a:r>
            <a:r>
              <a:rPr lang="en-US" dirty="0" smtClean="0"/>
              <a:t/>
            </a:r>
            <a:br>
              <a:rPr lang="en-US" dirty="0" smtClean="0"/>
            </a:br>
            <a:r>
              <a:rPr lang="en-US" dirty="0" smtClean="0">
                <a:solidFill>
                  <a:srgbClr val="002060"/>
                </a:solidFill>
                <a:latin typeface="Bernard MT Condensed" pitchFamily="18" charset="0"/>
              </a:rPr>
              <a:t>SHRI.SHIVAJI SCIENCE &amp;  ARTS COLLEGE, CHIKHLI</a:t>
            </a:r>
            <a:r>
              <a:rPr lang="en-US" dirty="0" smtClean="0">
                <a:solidFill>
                  <a:srgbClr val="002060"/>
                </a:solidFill>
              </a:rPr>
              <a:t>.</a:t>
            </a:r>
            <a:endParaRPr lang="en-US" dirty="0">
              <a:solidFill>
                <a:srgbClr val="002060"/>
              </a:solidFill>
            </a:endParaRPr>
          </a:p>
        </p:txBody>
      </p:sp>
      <p:sp>
        <p:nvSpPr>
          <p:cNvPr id="3" name="Content Placeholder 2"/>
          <p:cNvSpPr>
            <a:spLocks noGrp="1"/>
          </p:cNvSpPr>
          <p:nvPr>
            <p:ph sz="quarter" idx="1"/>
          </p:nvPr>
        </p:nvSpPr>
        <p:spPr>
          <a:xfrm>
            <a:off x="571500" y="1447800"/>
            <a:ext cx="9258300" cy="416169"/>
          </a:xfrm>
        </p:spPr>
        <p:txBody>
          <a:bodyPr>
            <a:normAutofit/>
          </a:bodyPr>
          <a:lstStyle/>
          <a:p>
            <a:pPr algn="ctr">
              <a:buNone/>
            </a:pPr>
            <a:r>
              <a:rPr lang="en-US" sz="2000" i="1" dirty="0" smtClean="0">
                <a:solidFill>
                  <a:srgbClr val="002060"/>
                </a:solidFill>
                <a:latin typeface="Bahnschrift SemiLight SemiConde" pitchFamily="34" charset="0"/>
              </a:rPr>
              <a:t>Online Certificate Course on </a:t>
            </a:r>
          </a:p>
        </p:txBody>
      </p:sp>
      <p:sp>
        <p:nvSpPr>
          <p:cNvPr id="4" name="TextBox 3"/>
          <p:cNvSpPr txBox="1"/>
          <p:nvPr/>
        </p:nvSpPr>
        <p:spPr>
          <a:xfrm>
            <a:off x="1104900" y="1905000"/>
            <a:ext cx="8343900" cy="984885"/>
          </a:xfrm>
          <a:prstGeom prst="rect">
            <a:avLst/>
          </a:prstGeom>
          <a:noFill/>
        </p:spPr>
        <p:txBody>
          <a:bodyPr wrap="square" rtlCol="0">
            <a:spAutoFit/>
          </a:bodyPr>
          <a:lstStyle/>
          <a:p>
            <a:pPr algn="ctr"/>
            <a:r>
              <a:rPr lang="en-US" sz="4000" b="1" dirty="0" smtClean="0">
                <a:solidFill>
                  <a:srgbClr val="FF0000"/>
                </a:solidFill>
                <a:latin typeface="Baskerville Old Face" pitchFamily="18" charset="0"/>
              </a:rPr>
              <a:t>Soil and Water Analysis</a:t>
            </a:r>
          </a:p>
          <a:p>
            <a:pPr algn="ctr"/>
            <a:endParaRPr lang="en-US" b="1" dirty="0"/>
          </a:p>
        </p:txBody>
      </p:sp>
      <p:sp>
        <p:nvSpPr>
          <p:cNvPr id="6" name="TextBox 5"/>
          <p:cNvSpPr txBox="1"/>
          <p:nvPr/>
        </p:nvSpPr>
        <p:spPr>
          <a:xfrm>
            <a:off x="1790700" y="3124200"/>
            <a:ext cx="7010400" cy="156966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pPr algn="ctr"/>
            <a:r>
              <a:rPr lang="en-US" sz="3200" dirty="0" smtClean="0">
                <a:solidFill>
                  <a:srgbClr val="002060"/>
                </a:solidFill>
                <a:latin typeface="Elephant" pitchFamily="18" charset="0"/>
              </a:rPr>
              <a:t>Determination of </a:t>
            </a:r>
            <a:r>
              <a:rPr lang="en-US" sz="3200" dirty="0" err="1" smtClean="0">
                <a:solidFill>
                  <a:srgbClr val="002060"/>
                </a:solidFill>
                <a:latin typeface="Elephant" pitchFamily="18" charset="0"/>
              </a:rPr>
              <a:t>Potability</a:t>
            </a:r>
            <a:r>
              <a:rPr lang="en-US" sz="3200" dirty="0" smtClean="0">
                <a:solidFill>
                  <a:srgbClr val="002060"/>
                </a:solidFill>
                <a:latin typeface="Elephant" pitchFamily="18" charset="0"/>
              </a:rPr>
              <a:t> of Water, TDS, COD and BOD of Water Sample</a:t>
            </a:r>
          </a:p>
        </p:txBody>
      </p:sp>
      <p:sp>
        <p:nvSpPr>
          <p:cNvPr id="7" name="TextBox 6"/>
          <p:cNvSpPr txBox="1"/>
          <p:nvPr/>
        </p:nvSpPr>
        <p:spPr>
          <a:xfrm>
            <a:off x="1257300" y="4953000"/>
            <a:ext cx="7886700" cy="738664"/>
          </a:xfrm>
          <a:prstGeom prst="rect">
            <a:avLst/>
          </a:prstGeom>
          <a:noFill/>
        </p:spPr>
        <p:txBody>
          <a:bodyPr wrap="square" rtlCol="0">
            <a:spAutoFit/>
          </a:bodyPr>
          <a:lstStyle/>
          <a:p>
            <a:pPr algn="ctr"/>
            <a:r>
              <a:rPr lang="en-US" b="1" dirty="0" smtClean="0"/>
              <a:t>By</a:t>
            </a:r>
          </a:p>
          <a:p>
            <a:pPr algn="ctr"/>
            <a:r>
              <a:rPr lang="en-US" sz="2400" b="1" dirty="0" smtClean="0">
                <a:solidFill>
                  <a:srgbClr val="FF0000"/>
                </a:solidFill>
              </a:rPr>
              <a:t>PROF. SANDIP  V. DAUTPURE</a:t>
            </a:r>
          </a:p>
        </p:txBody>
      </p:sp>
      <p:pic>
        <p:nvPicPr>
          <p:cNvPr id="1027" name="Picture 3" descr="C:\Users\User\Desktop\images.jpg"/>
          <p:cNvPicPr>
            <a:picLocks noChangeAspect="1" noChangeArrowheads="1"/>
          </p:cNvPicPr>
          <p:nvPr/>
        </p:nvPicPr>
        <p:blipFill>
          <a:blip r:embed="rId3"/>
          <a:srcRect/>
          <a:stretch>
            <a:fillRect/>
          </a:stretch>
        </p:blipFill>
        <p:spPr bwMode="auto">
          <a:xfrm>
            <a:off x="4" y="5644063"/>
            <a:ext cx="2057399" cy="1213937"/>
          </a:xfrm>
          <a:prstGeom prst="rect">
            <a:avLst/>
          </a:prstGeom>
          <a:noFill/>
        </p:spPr>
      </p:pic>
      <p:pic>
        <p:nvPicPr>
          <p:cNvPr id="9" name="Picture 3" descr="C:\Users\User\Desktop\images.jpg"/>
          <p:cNvPicPr>
            <a:picLocks noChangeAspect="1" noChangeArrowheads="1"/>
          </p:cNvPicPr>
          <p:nvPr/>
        </p:nvPicPr>
        <p:blipFill>
          <a:blip r:embed="rId3"/>
          <a:srcRect/>
          <a:stretch>
            <a:fillRect/>
          </a:stretch>
        </p:blipFill>
        <p:spPr bwMode="auto">
          <a:xfrm flipH="1">
            <a:off x="8229600" y="5644661"/>
            <a:ext cx="2057400" cy="1213339"/>
          </a:xfrm>
          <a:prstGeom prst="rect">
            <a:avLst/>
          </a:prstGeom>
          <a:noFill/>
        </p:spPr>
      </p:pic>
    </p:spTree>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22" name="Picture 2" descr="C:\Users\User\Desktop\slide_5.jpg"/>
          <p:cNvPicPr>
            <a:picLocks noGrp="1" noChangeAspect="1" noChangeArrowheads="1"/>
          </p:cNvPicPr>
          <p:nvPr>
            <p:ph sz="quarter" idx="1"/>
          </p:nvPr>
        </p:nvPicPr>
        <p:blipFill>
          <a:blip r:embed="rId2"/>
          <a:srcRect/>
          <a:stretch>
            <a:fillRect/>
          </a:stretch>
        </p:blipFill>
        <p:spPr bwMode="auto">
          <a:xfrm>
            <a:off x="190500" y="0"/>
            <a:ext cx="10096500" cy="6858000"/>
          </a:xfrm>
          <a:prstGeom prst="rect">
            <a:avLst/>
          </a:prstGeom>
          <a:noFill/>
        </p:spPr>
      </p:pic>
    </p:spTree>
  </p:cSld>
  <p:clrMapOvr>
    <a:masterClrMapping/>
  </p:clrMapOvr>
  <p:transition>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ttp://iitk.ac.in/iwd/wq/wqpwebpage_files/image008.jpg">
            <a:hlinkClick r:id="rId2"/>
          </p:cNvPr>
          <p:cNvPicPr>
            <a:picLocks noGrp="1"/>
          </p:cNvPicPr>
          <p:nvPr>
            <p:ph sz="quarter" idx="1"/>
          </p:nvPr>
        </p:nvPicPr>
        <p:blipFill>
          <a:blip r:embed="rId3"/>
          <a:srcRect/>
          <a:stretch>
            <a:fillRect/>
          </a:stretch>
        </p:blipFill>
        <p:spPr bwMode="auto">
          <a:xfrm>
            <a:off x="2781300" y="228600"/>
            <a:ext cx="4343400" cy="1447800"/>
          </a:xfrm>
          <a:prstGeom prst="rect">
            <a:avLst/>
          </a:prstGeom>
          <a:noFill/>
          <a:ln w="9525">
            <a:noFill/>
            <a:miter lim="800000"/>
            <a:headEnd/>
            <a:tailEnd/>
          </a:ln>
        </p:spPr>
      </p:pic>
      <p:sp>
        <p:nvSpPr>
          <p:cNvPr id="6" name="Rectangle 5"/>
          <p:cNvSpPr/>
          <p:nvPr/>
        </p:nvSpPr>
        <p:spPr>
          <a:xfrm>
            <a:off x="1104900" y="1905000"/>
            <a:ext cx="8153400" cy="4247317"/>
          </a:xfrm>
          <a:prstGeom prst="rect">
            <a:avLst/>
          </a:prstGeom>
        </p:spPr>
        <p:txBody>
          <a:bodyPr wrap="square">
            <a:spAutoFit/>
          </a:bodyPr>
          <a:lstStyle/>
          <a:p>
            <a:pPr>
              <a:buFont typeface="Wingdings" pitchFamily="2" charset="2"/>
              <a:buChar char="v"/>
            </a:pPr>
            <a:r>
              <a:rPr lang="en-US" b="1" dirty="0" smtClean="0">
                <a:solidFill>
                  <a:srgbClr val="C00000"/>
                </a:solidFill>
              </a:rPr>
              <a:t>Swimming in waters with high levels of fecal </a:t>
            </a:r>
            <a:r>
              <a:rPr lang="en-US" b="1" dirty="0" err="1" smtClean="0">
                <a:solidFill>
                  <a:srgbClr val="C00000"/>
                </a:solidFill>
              </a:rPr>
              <a:t>coliform</a:t>
            </a:r>
            <a:r>
              <a:rPr lang="en-US" b="1" dirty="0" smtClean="0">
                <a:solidFill>
                  <a:srgbClr val="C00000"/>
                </a:solidFill>
              </a:rPr>
              <a:t> bacteria increases the chance of developing illness </a:t>
            </a:r>
            <a:r>
              <a:rPr lang="en-US" b="1" dirty="0" smtClean="0">
                <a:solidFill>
                  <a:srgbClr val="C00000"/>
                </a:solidFill>
              </a:rPr>
              <a:t>like fever</a:t>
            </a:r>
            <a:r>
              <a:rPr lang="en-US" b="1" dirty="0" smtClean="0">
                <a:solidFill>
                  <a:srgbClr val="C00000"/>
                </a:solidFill>
              </a:rPr>
              <a:t>, nausea or stomach </a:t>
            </a:r>
            <a:r>
              <a:rPr lang="en-US" b="1" dirty="0" smtClean="0">
                <a:solidFill>
                  <a:srgbClr val="C00000"/>
                </a:solidFill>
              </a:rPr>
              <a:t>cramps from </a:t>
            </a:r>
            <a:r>
              <a:rPr lang="en-US" b="1" dirty="0" smtClean="0">
                <a:solidFill>
                  <a:srgbClr val="C00000"/>
                </a:solidFill>
              </a:rPr>
              <a:t>pathogens entering the body through the mouth, nose, ears, or cuts in the </a:t>
            </a:r>
            <a:r>
              <a:rPr lang="en-US" b="1" dirty="0" smtClean="0">
                <a:solidFill>
                  <a:srgbClr val="C00000"/>
                </a:solidFill>
              </a:rPr>
              <a:t>skin</a:t>
            </a:r>
          </a:p>
          <a:p>
            <a:pPr>
              <a:buFont typeface="Wingdings" pitchFamily="2" charset="2"/>
              <a:buChar char="v"/>
            </a:pPr>
            <a:endParaRPr lang="en-US" b="1" dirty="0" smtClean="0">
              <a:solidFill>
                <a:srgbClr val="C00000"/>
              </a:solidFill>
            </a:endParaRPr>
          </a:p>
          <a:p>
            <a:endParaRPr lang="en-US" dirty="0" smtClean="0">
              <a:solidFill>
                <a:srgbClr val="002060"/>
              </a:solidFill>
            </a:endParaRPr>
          </a:p>
          <a:p>
            <a:pPr>
              <a:buFont typeface="Wingdings" pitchFamily="2" charset="2"/>
              <a:buChar char="v"/>
            </a:pPr>
            <a:r>
              <a:rPr lang="en-US" dirty="0" smtClean="0"/>
              <a:t>. </a:t>
            </a:r>
            <a:r>
              <a:rPr lang="en-US" b="1" dirty="0" smtClean="0">
                <a:solidFill>
                  <a:srgbClr val="6B0764"/>
                </a:solidFill>
              </a:rPr>
              <a:t>Fecal </a:t>
            </a:r>
            <a:r>
              <a:rPr lang="en-US" b="1" dirty="0" err="1" smtClean="0">
                <a:solidFill>
                  <a:srgbClr val="6B0764"/>
                </a:solidFill>
              </a:rPr>
              <a:t>coliform</a:t>
            </a:r>
            <a:r>
              <a:rPr lang="en-US" b="1" dirty="0" smtClean="0">
                <a:solidFill>
                  <a:srgbClr val="6B0764"/>
                </a:solidFill>
              </a:rPr>
              <a:t>, like other bacteria, can usually be killed by boiling water or by treating it with chlorine. Washing thoroughly with soap after contact with contaminated water can also help prevent </a:t>
            </a:r>
            <a:r>
              <a:rPr lang="en-US" b="1" dirty="0" smtClean="0">
                <a:solidFill>
                  <a:srgbClr val="6B0764"/>
                </a:solidFill>
              </a:rPr>
              <a:t>infections</a:t>
            </a:r>
          </a:p>
          <a:p>
            <a:endParaRPr lang="en-US" b="1" dirty="0" smtClean="0">
              <a:solidFill>
                <a:srgbClr val="6B0764"/>
              </a:solidFill>
            </a:endParaRPr>
          </a:p>
          <a:p>
            <a:pPr>
              <a:buFont typeface="Wingdings" pitchFamily="2" charset="2"/>
              <a:buChar char="v"/>
            </a:pPr>
            <a:r>
              <a:rPr lang="en-US" b="1" dirty="0" smtClean="0">
                <a:solidFill>
                  <a:srgbClr val="002060"/>
                </a:solidFill>
              </a:rPr>
              <a:t>Diseases and illnesses that can be contracted in water with high fecal </a:t>
            </a:r>
            <a:r>
              <a:rPr lang="en-US" b="1" dirty="0" err="1" smtClean="0">
                <a:solidFill>
                  <a:srgbClr val="002060"/>
                </a:solidFill>
              </a:rPr>
              <a:t>coliform</a:t>
            </a:r>
            <a:r>
              <a:rPr lang="en-US" b="1" dirty="0" smtClean="0">
                <a:solidFill>
                  <a:srgbClr val="002060"/>
                </a:solidFill>
              </a:rPr>
              <a:t> counts include typhoid fever, hepatitis, gastroenteritis, dysentery and ear infections.</a:t>
            </a:r>
          </a:p>
          <a:p>
            <a:pPr>
              <a:buFont typeface="Wingdings" pitchFamily="2" charset="2"/>
              <a:buChar char="v"/>
            </a:pPr>
            <a:endParaRPr lang="en-US" b="1" dirty="0" smtClean="0">
              <a:solidFill>
                <a:srgbClr val="6B0764"/>
              </a:solidFill>
            </a:endParaRPr>
          </a:p>
          <a:p>
            <a:pPr>
              <a:buFont typeface="Wingdings" pitchFamily="2" charset="2"/>
              <a:buChar char="v"/>
            </a:pPr>
            <a:endParaRPr lang="en-US" dirty="0" smtClean="0"/>
          </a:p>
          <a:p>
            <a:pPr>
              <a:buFont typeface="Wingdings" pitchFamily="2" charset="2"/>
              <a:buChar char="v"/>
            </a:pPr>
            <a:endParaRPr lang="en-US" b="1" dirty="0" smtClean="0">
              <a:solidFill>
                <a:srgbClr val="C00000"/>
              </a:solidFill>
            </a:endParaRPr>
          </a:p>
        </p:txBody>
      </p:sp>
    </p:spTree>
  </p:cSld>
  <p:clrMapOvr>
    <a:masterClrMapping/>
  </p:clrMapOvr>
  <p:transition>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Reverse Osmosis: A water purification process - WorldOChemicals"/>
          <p:cNvPicPr>
            <a:picLocks noGrp="1"/>
          </p:cNvPicPr>
          <p:nvPr>
            <p:ph sz="quarter" idx="1"/>
          </p:nvPr>
        </p:nvPicPr>
        <p:blipFill>
          <a:blip r:embed="rId2"/>
          <a:srcRect/>
          <a:stretch>
            <a:fillRect/>
          </a:stretch>
        </p:blipFill>
        <p:spPr bwMode="auto">
          <a:xfrm>
            <a:off x="419100" y="1744980"/>
            <a:ext cx="9601200" cy="457962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ow Reverse Osmosis Works | ESP Water Products"/>
          <p:cNvPicPr>
            <a:picLocks noGrp="1"/>
          </p:cNvPicPr>
          <p:nvPr>
            <p:ph sz="quarter" idx="1"/>
          </p:nvPr>
        </p:nvPicPr>
        <p:blipFill>
          <a:blip r:embed="rId2"/>
          <a:srcRect/>
          <a:stretch>
            <a:fillRect/>
          </a:stretch>
        </p:blipFill>
        <p:spPr bwMode="auto">
          <a:xfrm>
            <a:off x="342900" y="1447800"/>
            <a:ext cx="9601200" cy="510540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ow Reverse Osmosis Works? Working of RO Water purifier System"/>
          <p:cNvPicPr>
            <a:picLocks noGrp="1"/>
          </p:cNvPicPr>
          <p:nvPr>
            <p:ph sz="quarter" idx="1"/>
          </p:nvPr>
        </p:nvPicPr>
        <p:blipFill>
          <a:blip r:embed="rId2"/>
          <a:srcRect/>
          <a:stretch>
            <a:fillRect/>
          </a:stretch>
        </p:blipFill>
        <p:spPr bwMode="auto">
          <a:xfrm>
            <a:off x="190500" y="1828800"/>
            <a:ext cx="10096500" cy="449580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228600"/>
            <a:ext cx="8743950" cy="1143000"/>
          </a:xfrm>
        </p:spPr>
        <p:txBody>
          <a:bodyPr/>
          <a:lstStyle/>
          <a:p>
            <a:pPr algn="ctr"/>
            <a:r>
              <a:rPr lang="en-US" dirty="0" smtClean="0">
                <a:solidFill>
                  <a:srgbClr val="FF0000"/>
                </a:solidFill>
              </a:rPr>
              <a:t>Potable Water</a:t>
            </a:r>
            <a:endParaRPr lang="en-US" dirty="0">
              <a:solidFill>
                <a:srgbClr val="FF0000"/>
              </a:solidFill>
            </a:endParaRPr>
          </a:p>
        </p:txBody>
      </p:sp>
      <p:pic>
        <p:nvPicPr>
          <p:cNvPr id="4" name="Content Placeholder 3" descr="Top Reverse Osmosis Water Benefits | Flowater – FloWater"/>
          <p:cNvPicPr>
            <a:picLocks noGrp="1"/>
          </p:cNvPicPr>
          <p:nvPr>
            <p:ph sz="quarter" idx="1"/>
          </p:nvPr>
        </p:nvPicPr>
        <p:blipFill>
          <a:blip r:embed="rId2"/>
          <a:srcRect/>
          <a:stretch>
            <a:fillRect/>
          </a:stretch>
        </p:blipFill>
        <p:spPr bwMode="auto">
          <a:xfrm>
            <a:off x="342900" y="1828800"/>
            <a:ext cx="9677400" cy="457200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BIOCHEMICAL OXYGEN DEMAND(BOD)</a:t>
            </a:r>
            <a:endParaRPr lang="en-US" dirty="0"/>
          </a:p>
        </p:txBody>
      </p:sp>
      <p:sp>
        <p:nvSpPr>
          <p:cNvPr id="3" name="Content Placeholder 2"/>
          <p:cNvSpPr>
            <a:spLocks noGrp="1"/>
          </p:cNvSpPr>
          <p:nvPr>
            <p:ph sz="quarter" idx="1"/>
          </p:nvPr>
        </p:nvSpPr>
        <p:spPr>
          <a:xfrm>
            <a:off x="495300" y="1447800"/>
            <a:ext cx="9277350" cy="5105400"/>
          </a:xfrm>
        </p:spPr>
        <p:txBody>
          <a:bodyPr>
            <a:normAutofit fontScale="92500" lnSpcReduction="10000"/>
          </a:bodyPr>
          <a:lstStyle/>
          <a:p>
            <a:r>
              <a:rPr lang="en-US" sz="3200" dirty="0" smtClean="0">
                <a:solidFill>
                  <a:srgbClr val="0070C0"/>
                </a:solidFill>
              </a:rPr>
              <a:t>The biochemical oxygen demand (BOD) represents the amount of dissolved oxygen (DO) consumed by biological organisms when they decompose organic matter in water</a:t>
            </a:r>
          </a:p>
          <a:p>
            <a:r>
              <a:rPr lang="en-US" sz="3200" dirty="0" smtClean="0"/>
              <a:t>The biochemical  oxygen demand (BOD) is also called biological oxygen demand</a:t>
            </a:r>
          </a:p>
          <a:p>
            <a:r>
              <a:rPr lang="en-US" sz="3200" dirty="0" smtClean="0">
                <a:solidFill>
                  <a:srgbClr val="FF0000"/>
                </a:solidFill>
              </a:rPr>
              <a:t>The BOD is a pollution parameter mainly to asses the quality of effluent or wastewater</a:t>
            </a:r>
            <a:r>
              <a:rPr lang="en-US" sz="3200" dirty="0" smtClean="0"/>
              <a:t>. </a:t>
            </a:r>
          </a:p>
          <a:p>
            <a:r>
              <a:rPr lang="en-US" sz="3200" dirty="0" smtClean="0">
                <a:solidFill>
                  <a:srgbClr val="0070C0"/>
                </a:solidFill>
              </a:rPr>
              <a:t>A BOD level of </a:t>
            </a:r>
            <a:r>
              <a:rPr lang="en-US" sz="3200" b="1" dirty="0" smtClean="0">
                <a:solidFill>
                  <a:srgbClr val="0070C0"/>
                </a:solidFill>
              </a:rPr>
              <a:t>1-2 </a:t>
            </a:r>
            <a:r>
              <a:rPr lang="en-US" sz="3200" b="1" dirty="0" err="1" smtClean="0">
                <a:solidFill>
                  <a:srgbClr val="0070C0"/>
                </a:solidFill>
              </a:rPr>
              <a:t>ppm</a:t>
            </a:r>
            <a:r>
              <a:rPr lang="en-US" sz="3200" dirty="0" smtClean="0">
                <a:solidFill>
                  <a:srgbClr val="0070C0"/>
                </a:solidFill>
              </a:rPr>
              <a:t> is considered very good. There will not be much organic waste present in the water supply. </a:t>
            </a:r>
          </a:p>
          <a:p>
            <a:r>
              <a:rPr lang="en-US" sz="3200" dirty="0" smtClean="0">
                <a:solidFill>
                  <a:srgbClr val="0070C0"/>
                </a:solidFill>
              </a:rPr>
              <a:t>A water supply with a BOD level of 3-5 </a:t>
            </a:r>
            <a:r>
              <a:rPr lang="en-US" sz="3200" dirty="0" err="1" smtClean="0">
                <a:solidFill>
                  <a:srgbClr val="0070C0"/>
                </a:solidFill>
              </a:rPr>
              <a:t>ppm</a:t>
            </a:r>
            <a:r>
              <a:rPr lang="en-US" sz="3200" dirty="0" smtClean="0">
                <a:solidFill>
                  <a:srgbClr val="0070C0"/>
                </a:solidFill>
              </a:rPr>
              <a:t> is considered moderately clean.</a:t>
            </a:r>
          </a:p>
          <a:p>
            <a:endParaRPr lang="en-US" sz="3200" dirty="0">
              <a:solidFill>
                <a:srgbClr val="0070C0"/>
              </a:solidFill>
            </a:endParaRPr>
          </a:p>
        </p:txBody>
      </p:sp>
    </p:spTree>
  </p:cSld>
  <p:clrMapOvr>
    <a:masterClrMapping/>
  </p:clrMapOvr>
  <p:transition>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fontScale="92500" lnSpcReduction="10000"/>
          </a:bodyPr>
          <a:lstStyle/>
          <a:p>
            <a:r>
              <a:rPr lang="en-US" dirty="0" smtClean="0"/>
              <a:t>Biological oxygen demand directly affects the amount of dissolved oxygen in rivers and streams. The rate of oxygen consumption is affected by a number of variables: temperature, pH, the presence of certain kinds of microorganisms, and the type of organic and inorganic material in the water.</a:t>
            </a:r>
          </a:p>
          <a:p>
            <a:r>
              <a:rPr lang="en-US" dirty="0" smtClean="0"/>
              <a:t>The greater the value, the more rapidly oxygen is depleted in the stream. This means less oxygen is available to higher forms of aquatic life. The consequences of high BOD are the same as those for low dissolved oxygen: aquatic organisms become stressed, suffocate, and die.</a:t>
            </a:r>
          </a:p>
          <a:p>
            <a:r>
              <a:rPr lang="en-US" dirty="0" smtClean="0"/>
              <a:t>Sources of biochemical oxygen demand include topsoil, leaves and woody debris; animal manure; effluents from pulp and paper mills, wastewater treatment plants, feedlots, and food-processing plants; failing septic systems; and urban </a:t>
            </a:r>
            <a:r>
              <a:rPr lang="en-US" dirty="0" err="1" smtClean="0"/>
              <a:t>stormwater</a:t>
            </a:r>
            <a:r>
              <a:rPr lang="en-US" dirty="0" smtClean="0"/>
              <a:t> runoff.</a:t>
            </a:r>
          </a:p>
          <a:p>
            <a:endParaRPr lang="en-US" dirty="0" smtClean="0"/>
          </a:p>
          <a:p>
            <a:endParaRPr lang="en-US" dirty="0"/>
          </a:p>
        </p:txBody>
      </p:sp>
    </p:spTree>
  </p:cSld>
  <p:clrMapOvr>
    <a:masterClrMapping/>
  </p:clrMapOvr>
  <p:transition>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smtClean="0"/>
              <a:t>Biological oxygen demand is affected by the same factors that affect dissolved oxygen. Measuring biochemical oxygen demand requires taking two measurements. One is measured immediately for dissolved oxygen (initial), and the second is incubated in the lab for 5 days and then tested for the amount of dissolved oxygen remaining (final). This represents the amount of oxygen consumed by microorganisms to break down the organic matter present in the sample during the incubation period</a:t>
            </a:r>
            <a:endParaRPr lang="en-US" dirty="0"/>
          </a:p>
        </p:txBody>
      </p:sp>
    </p:spTree>
  </p:cSld>
  <p:clrMapOvr>
    <a:masterClrMapping/>
  </p:clrMapOvr>
  <p:transition>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274638"/>
            <a:ext cx="9677400" cy="1143000"/>
          </a:xfrm>
        </p:spPr>
        <p:txBody>
          <a:bodyPr>
            <a:normAutofit fontScale="90000"/>
          </a:bodyPr>
          <a:lstStyle/>
          <a:p>
            <a:pPr algn="ctr"/>
            <a:r>
              <a:rPr lang="en-US" dirty="0" smtClean="0">
                <a:solidFill>
                  <a:srgbClr val="C00000"/>
                </a:solidFill>
              </a:rPr>
              <a:t>Biological Oxygen Demand Measuring Instrument</a:t>
            </a:r>
            <a:endParaRPr lang="en-US" dirty="0">
              <a:solidFill>
                <a:srgbClr val="C00000"/>
              </a:solidFill>
            </a:endParaRPr>
          </a:p>
        </p:txBody>
      </p:sp>
      <p:pic>
        <p:nvPicPr>
          <p:cNvPr id="4" name="Content Placeholder 3" descr="MultiLab-4010-3-electrodes-and-BOD.jpg"/>
          <p:cNvPicPr>
            <a:picLocks noGrp="1"/>
          </p:cNvPicPr>
          <p:nvPr>
            <p:ph sz="quarter" idx="1"/>
          </p:nvPr>
        </p:nvPicPr>
        <p:blipFill>
          <a:blip r:embed="rId2"/>
          <a:srcRect/>
          <a:stretch>
            <a:fillRect/>
          </a:stretch>
        </p:blipFill>
        <p:spPr bwMode="auto">
          <a:xfrm>
            <a:off x="342900" y="1966912"/>
            <a:ext cx="9220200" cy="4052888"/>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FF0000"/>
                </a:solidFill>
              </a:rPr>
              <a:t>CONTENTS</a:t>
            </a:r>
            <a:endParaRPr lang="en-US" dirty="0">
              <a:solidFill>
                <a:srgbClr val="FF0000"/>
              </a:solidFill>
            </a:endParaRPr>
          </a:p>
        </p:txBody>
      </p:sp>
      <p:sp>
        <p:nvSpPr>
          <p:cNvPr id="3" name="Content Placeholder 2"/>
          <p:cNvSpPr>
            <a:spLocks noGrp="1"/>
          </p:cNvSpPr>
          <p:nvPr>
            <p:ph sz="quarter" idx="1"/>
          </p:nvPr>
        </p:nvSpPr>
        <p:spPr/>
        <p:txBody>
          <a:bodyPr/>
          <a:lstStyle/>
          <a:p>
            <a:pPr>
              <a:buNone/>
            </a:pPr>
            <a:r>
              <a:rPr lang="en-US" dirty="0" smtClean="0">
                <a:solidFill>
                  <a:srgbClr val="FF0000"/>
                </a:solidFill>
              </a:rPr>
              <a:t>Water Testing Parameter</a:t>
            </a:r>
          </a:p>
          <a:p>
            <a:pPr>
              <a:buFont typeface="Wingdings" pitchFamily="2" charset="2"/>
              <a:buChar char="v"/>
            </a:pPr>
            <a:r>
              <a:rPr lang="en-US" b="1" dirty="0" smtClean="0"/>
              <a:t>Water quality parameters </a:t>
            </a:r>
          </a:p>
          <a:p>
            <a:pPr>
              <a:buNone/>
            </a:pPr>
            <a:r>
              <a:rPr lang="en-US" b="1" dirty="0" smtClean="0"/>
              <a:t>   and drinking water standards</a:t>
            </a:r>
            <a:endParaRPr lang="en-US" dirty="0" smtClean="0">
              <a:solidFill>
                <a:srgbClr val="FF0000"/>
              </a:solidFill>
            </a:endParaRPr>
          </a:p>
          <a:p>
            <a:pPr algn="just">
              <a:buFont typeface="Wingdings" pitchFamily="2" charset="2"/>
              <a:buChar char="v"/>
            </a:pPr>
            <a:r>
              <a:rPr lang="en-US" b="1" dirty="0" smtClean="0"/>
              <a:t>Total Dissolved Solids (TDS)</a:t>
            </a:r>
            <a:endParaRPr lang="en-US" dirty="0" smtClean="0"/>
          </a:p>
          <a:p>
            <a:pPr algn="just">
              <a:buFont typeface="Wingdings" pitchFamily="2" charset="2"/>
              <a:buChar char="v"/>
            </a:pPr>
            <a:r>
              <a:rPr lang="en-US" b="1" dirty="0" err="1" smtClean="0"/>
              <a:t>Otal</a:t>
            </a:r>
            <a:r>
              <a:rPr lang="en-US" b="1" dirty="0" smtClean="0"/>
              <a:t> and Fecal </a:t>
            </a:r>
            <a:r>
              <a:rPr lang="en-US" b="1" dirty="0" err="1" smtClean="0"/>
              <a:t>Coliform</a:t>
            </a:r>
            <a:r>
              <a:rPr lang="en-US" b="1" dirty="0" smtClean="0"/>
              <a:t> Bacteria</a:t>
            </a:r>
            <a:endParaRPr lang="en-US" dirty="0" smtClean="0"/>
          </a:p>
          <a:p>
            <a:pPr algn="just">
              <a:buFont typeface="Wingdings" pitchFamily="2" charset="2"/>
              <a:buChar char="v"/>
            </a:pPr>
            <a:r>
              <a:rPr lang="en-US" dirty="0" smtClean="0"/>
              <a:t>Reverse Osmosis</a:t>
            </a:r>
          </a:p>
          <a:p>
            <a:pPr algn="just">
              <a:buNone/>
            </a:pPr>
            <a:r>
              <a:rPr lang="en-US" dirty="0" smtClean="0">
                <a:solidFill>
                  <a:srgbClr val="FF0000"/>
                </a:solidFill>
              </a:rPr>
              <a:t>Environmental Water Pollution Parameter</a:t>
            </a:r>
          </a:p>
          <a:p>
            <a:pPr algn="just">
              <a:buFont typeface="Wingdings" pitchFamily="2" charset="2"/>
              <a:buChar char="v"/>
            </a:pPr>
            <a:r>
              <a:rPr lang="en-US" dirty="0" smtClean="0"/>
              <a:t>Biochemical oxygen demand (BOD) </a:t>
            </a:r>
          </a:p>
          <a:p>
            <a:pPr algn="just">
              <a:buFont typeface="Wingdings" pitchFamily="2" charset="2"/>
              <a:buChar char="v"/>
            </a:pPr>
            <a:r>
              <a:rPr lang="en-US" b="1" dirty="0" smtClean="0"/>
              <a:t>Chemical oxygen demand (COD)</a:t>
            </a:r>
            <a:r>
              <a:rPr lang="en-US" dirty="0" smtClean="0"/>
              <a:t> </a:t>
            </a:r>
            <a:endParaRPr lang="en-US"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linds(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linds(horizont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linds(horizont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linds(horizontal)">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blinds(horizontal)">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blinds(horizontal)">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blinds(horizontal)">
                                      <p:cBhvr>
                                        <p:cTn id="47" dur="50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blinds(horizontal)">
                                      <p:cBhvr>
                                        <p:cTn id="5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ttps://upload.wikimedia.org/wikipedia/commons/thumb/6/69/BOD_test_bottles_%28biological_oxygen_demand%29_%283231600029%29.jpg/800px-BOD_test_bottles_%28biological_oxygen_demand%29_%283231600029%29.jpg"/>
          <p:cNvPicPr>
            <a:picLocks noGrp="1"/>
          </p:cNvPicPr>
          <p:nvPr>
            <p:ph sz="quarter" idx="1"/>
          </p:nvPr>
        </p:nvPicPr>
        <p:blipFill>
          <a:blip r:embed="rId2"/>
          <a:srcRect/>
          <a:stretch>
            <a:fillRect/>
          </a:stretch>
        </p:blipFill>
        <p:spPr bwMode="auto">
          <a:xfrm>
            <a:off x="266700" y="609600"/>
            <a:ext cx="9677400" cy="601980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p:cNvPicPr>
          <p:nvPr>
            <p:ph sz="quarter" idx="1"/>
          </p:nvPr>
        </p:nvPicPr>
        <p:blipFill>
          <a:blip r:embed="rId2"/>
          <a:srcRect/>
          <a:stretch>
            <a:fillRect/>
          </a:stretch>
        </p:blipFill>
        <p:spPr bwMode="auto">
          <a:xfrm>
            <a:off x="342900" y="381000"/>
            <a:ext cx="9677400" cy="601980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p:cNvPicPr>
          <p:nvPr>
            <p:ph sz="quarter" idx="1"/>
          </p:nvPr>
        </p:nvPicPr>
        <p:blipFill>
          <a:blip r:embed="rId2"/>
          <a:srcRect/>
          <a:stretch>
            <a:fillRect/>
          </a:stretch>
        </p:blipFill>
        <p:spPr bwMode="auto">
          <a:xfrm>
            <a:off x="266700" y="457200"/>
            <a:ext cx="9829800" cy="624840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CHEMICAL OXYGEN DEMAND </a:t>
            </a:r>
            <a:endParaRPr lang="en-US" dirty="0"/>
          </a:p>
        </p:txBody>
      </p:sp>
      <p:sp>
        <p:nvSpPr>
          <p:cNvPr id="3" name="Content Placeholder 2"/>
          <p:cNvSpPr>
            <a:spLocks noGrp="1"/>
          </p:cNvSpPr>
          <p:nvPr>
            <p:ph sz="quarter" idx="1"/>
          </p:nvPr>
        </p:nvSpPr>
        <p:spPr>
          <a:xfrm>
            <a:off x="266700" y="1447800"/>
            <a:ext cx="9505950" cy="4572000"/>
          </a:xfrm>
        </p:spPr>
        <p:txBody>
          <a:bodyPr/>
          <a:lstStyle/>
          <a:p>
            <a:r>
              <a:rPr lang="en-US" dirty="0" smtClean="0"/>
              <a:t>The chemical oxygen demand (COD) determines </a:t>
            </a:r>
            <a:r>
              <a:rPr lang="en-US" b="1" dirty="0" smtClean="0"/>
              <a:t>the amount of oxygen required for chemical oxidation of organic matter</a:t>
            </a:r>
            <a:r>
              <a:rPr lang="en-US" dirty="0" smtClean="0"/>
              <a:t> using a strong chemical oxidant, such as, potassium dichromate under reflux conditions. ... The amount of dichromate consumed is proportional to the oxygen required to oxidize the </a:t>
            </a:r>
            <a:r>
              <a:rPr lang="en-US" dirty="0" err="1" smtClean="0"/>
              <a:t>oxidizable</a:t>
            </a:r>
            <a:r>
              <a:rPr lang="en-US" dirty="0" smtClean="0"/>
              <a:t> organic matter</a:t>
            </a:r>
          </a:p>
          <a:p>
            <a:r>
              <a:rPr lang="en-US" dirty="0" smtClean="0"/>
              <a:t>In environmental chemistry, the chemical oxygen demand is an indicative measure of the amount of oxygen that can be consumed by reactions in a measured solution.</a:t>
            </a:r>
          </a:p>
          <a:p>
            <a:r>
              <a:rPr lang="en-US" dirty="0" smtClean="0"/>
              <a:t> It is commonly expressed in mass of oxygen consumed over volume of solution which in SI units is milligrams per </a:t>
            </a:r>
            <a:r>
              <a:rPr lang="en-US" dirty="0" err="1" smtClean="0"/>
              <a:t>litre</a:t>
            </a:r>
            <a:r>
              <a:rPr lang="en-US" dirty="0" smtClean="0"/>
              <a:t>. </a:t>
            </a:r>
            <a:endParaRPr lang="en-US" dirty="0"/>
          </a:p>
        </p:txBody>
      </p:sp>
    </p:spTree>
  </p:cSld>
  <p:clrMapOvr>
    <a:masterClrMapping/>
  </p:clrMapOvr>
  <p:transition>
    <p:wipe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r>
              <a:rPr lang="en-US" dirty="0" smtClean="0"/>
              <a:t>A COD test can be used to easily quantify the amount of </a:t>
            </a:r>
            <a:r>
              <a:rPr lang="en-US" dirty="0" smtClean="0">
                <a:hlinkClick r:id="rId2" tooltip="Organic compound"/>
              </a:rPr>
              <a:t>organics</a:t>
            </a:r>
            <a:r>
              <a:rPr lang="en-US" dirty="0" smtClean="0"/>
              <a:t> in </a:t>
            </a:r>
            <a:r>
              <a:rPr lang="en-US" dirty="0" smtClean="0">
                <a:hlinkClick r:id="rId3" tooltip="Water"/>
              </a:rPr>
              <a:t>water</a:t>
            </a:r>
            <a:r>
              <a:rPr lang="en-US" dirty="0" smtClean="0"/>
              <a:t>. </a:t>
            </a:r>
          </a:p>
          <a:p>
            <a:r>
              <a:rPr lang="en-US" dirty="0" smtClean="0"/>
              <a:t>The most common application of COD is in quantifying the amount of </a:t>
            </a:r>
            <a:r>
              <a:rPr lang="en-US" dirty="0" err="1" smtClean="0"/>
              <a:t>oxidizable</a:t>
            </a:r>
            <a:r>
              <a:rPr lang="en-US" dirty="0" smtClean="0"/>
              <a:t> </a:t>
            </a:r>
            <a:r>
              <a:rPr lang="en-US" dirty="0" smtClean="0">
                <a:hlinkClick r:id="rId4" tooltip="Pollutant"/>
              </a:rPr>
              <a:t>pollutants</a:t>
            </a:r>
            <a:r>
              <a:rPr lang="en-US" dirty="0" smtClean="0"/>
              <a:t> found in </a:t>
            </a:r>
            <a:r>
              <a:rPr lang="en-US" dirty="0" smtClean="0">
                <a:hlinkClick r:id="rId5" tooltip="Surface water"/>
              </a:rPr>
              <a:t>surface water</a:t>
            </a:r>
            <a:r>
              <a:rPr lang="en-US" dirty="0" smtClean="0"/>
              <a:t> (e.g. </a:t>
            </a:r>
            <a:r>
              <a:rPr lang="en-US" dirty="0" smtClean="0">
                <a:hlinkClick r:id="rId6" tooltip="Lake"/>
              </a:rPr>
              <a:t>lakes</a:t>
            </a:r>
            <a:r>
              <a:rPr lang="en-US" dirty="0" smtClean="0"/>
              <a:t> and </a:t>
            </a:r>
            <a:r>
              <a:rPr lang="en-US" dirty="0" smtClean="0">
                <a:hlinkClick r:id="rId7" tooltip="River"/>
              </a:rPr>
              <a:t>rivers</a:t>
            </a:r>
            <a:r>
              <a:rPr lang="en-US" dirty="0" smtClean="0"/>
              <a:t>) or </a:t>
            </a:r>
            <a:r>
              <a:rPr lang="en-US" dirty="0" smtClean="0">
                <a:hlinkClick r:id="rId8" tooltip="Wastewater"/>
              </a:rPr>
              <a:t>wastewater</a:t>
            </a:r>
            <a:r>
              <a:rPr lang="en-US" dirty="0" smtClean="0"/>
              <a:t>. </a:t>
            </a:r>
          </a:p>
          <a:p>
            <a:r>
              <a:rPr lang="en-US" dirty="0" smtClean="0"/>
              <a:t>COD is useful in terms of </a:t>
            </a:r>
            <a:r>
              <a:rPr lang="en-US" dirty="0" smtClean="0">
                <a:hlinkClick r:id="rId9" tooltip="Water quality"/>
              </a:rPr>
              <a:t>water quality</a:t>
            </a:r>
            <a:r>
              <a:rPr lang="en-US" dirty="0" smtClean="0"/>
              <a:t> by providing a metric to determine the effect an </a:t>
            </a:r>
            <a:r>
              <a:rPr lang="en-US" dirty="0" smtClean="0">
                <a:hlinkClick r:id="rId10" tooltip="Effluent"/>
              </a:rPr>
              <a:t>effluent</a:t>
            </a:r>
            <a:r>
              <a:rPr lang="en-US" dirty="0" smtClean="0"/>
              <a:t> will have on the receiving body, much like </a:t>
            </a:r>
            <a:r>
              <a:rPr lang="en-US" dirty="0" smtClean="0">
                <a:hlinkClick r:id="rId11" tooltip="Biochemical oxygen demand"/>
              </a:rPr>
              <a:t>biochemical oxygen demand (BOD)</a:t>
            </a:r>
            <a:r>
              <a:rPr lang="en-US" dirty="0" smtClean="0"/>
              <a:t>.</a:t>
            </a:r>
          </a:p>
        </p:txBody>
      </p:sp>
    </p:spTree>
  </p:cSld>
  <p:clrMapOvr>
    <a:masterClrMapping/>
  </p:clrMapOvr>
  <p:transition>
    <p:wipe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274638"/>
            <a:ext cx="8743950" cy="258762"/>
          </a:xfrm>
        </p:spPr>
        <p:txBody>
          <a:bodyPr>
            <a:normAutofit fontScale="90000"/>
          </a:bodyPr>
          <a:lstStyle/>
          <a:p>
            <a:pPr algn="ctr"/>
            <a:r>
              <a:rPr lang="en-US" sz="1800" b="1" dirty="0" smtClean="0">
                <a:solidFill>
                  <a:srgbClr val="FF0000"/>
                </a:solidFill>
                <a:latin typeface="Arial Black" pitchFamily="34" charset="0"/>
              </a:rPr>
              <a:t>BOD Determination Method</a:t>
            </a:r>
            <a:endParaRPr lang="en-US" sz="1800" b="1" dirty="0">
              <a:solidFill>
                <a:srgbClr val="FF0000"/>
              </a:solidFill>
              <a:latin typeface="Arial Black" pitchFamily="34" charset="0"/>
            </a:endParaRPr>
          </a:p>
        </p:txBody>
      </p:sp>
      <p:pic>
        <p:nvPicPr>
          <p:cNvPr id="4" name="Experiment No. 8_ Determination of Biochemical Oxygen Demand (BOD).mp4">
            <a:hlinkClick r:id="" action="ppaction://media"/>
          </p:cNvPr>
          <p:cNvPicPr>
            <a:picLocks noGrp="1" noRot="1" noChangeAspect="1"/>
          </p:cNvPicPr>
          <p:nvPr>
            <p:ph sz="quarter" idx="1"/>
            <a:videoFile r:link="rId1"/>
          </p:nvPr>
        </p:nvPicPr>
        <p:blipFill>
          <a:blip r:embed="rId3"/>
          <a:stretch>
            <a:fillRect/>
          </a:stretch>
        </p:blipFill>
        <p:spPr>
          <a:xfrm>
            <a:off x="0" y="533400"/>
            <a:ext cx="10287000" cy="6324600"/>
          </a:xfrm>
          <a:prstGeom prst="rect">
            <a:avLst/>
          </a:prstGeom>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spTree>
  </p:cSld>
  <p:clrMapOvr>
    <a:masterClrMapping/>
  </p:clrMapOvr>
  <p:transition>
    <p:wipe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0" y="1447799"/>
            <a:ext cx="9258300" cy="1828801"/>
          </a:xfrm>
        </p:spPr>
        <p:txBody>
          <a:bodyPr/>
          <a:lstStyle/>
          <a:p>
            <a:pPr algn="ctr"/>
            <a:r>
              <a:rPr lang="en-US" dirty="0" smtClean="0">
                <a:solidFill>
                  <a:srgbClr val="FF0000"/>
                </a:solidFill>
                <a:latin typeface="Bodoni MT Black" pitchFamily="18" charset="0"/>
              </a:rPr>
              <a:t>Thanks</a:t>
            </a:r>
            <a:r>
              <a:rPr lang="en-US" dirty="0" smtClean="0">
                <a:latin typeface="Bodoni MT Black" pitchFamily="18" charset="0"/>
              </a:rPr>
              <a:t> </a:t>
            </a:r>
            <a:r>
              <a:rPr lang="en-US" dirty="0" smtClean="0">
                <a:solidFill>
                  <a:srgbClr val="FF0000"/>
                </a:solidFill>
                <a:latin typeface="Bodoni MT Black" pitchFamily="18" charset="0"/>
              </a:rPr>
              <a:t>!!!</a:t>
            </a:r>
            <a:br>
              <a:rPr lang="en-US" dirty="0" smtClean="0">
                <a:solidFill>
                  <a:srgbClr val="FF0000"/>
                </a:solidFill>
                <a:latin typeface="Bodoni MT Black" pitchFamily="18" charset="0"/>
              </a:rPr>
            </a:br>
            <a:r>
              <a:rPr lang="en-US" dirty="0" smtClean="0">
                <a:solidFill>
                  <a:srgbClr val="FF0000"/>
                </a:solidFill>
                <a:latin typeface="Bodoni MT Black" pitchFamily="18" charset="0"/>
              </a:rPr>
              <a:t>Have a Nice Day</a:t>
            </a:r>
            <a:endParaRPr lang="en-US" dirty="0">
              <a:solidFill>
                <a:srgbClr val="FF0000"/>
              </a:solidFill>
              <a:latin typeface="Bodoni MT Black" pitchFamily="18" charset="0"/>
            </a:endParaRPr>
          </a:p>
        </p:txBody>
      </p:sp>
    </p:spTree>
  </p:cSld>
  <p:clrMapOvr>
    <a:masterClrMapping/>
  </p:clrMapOvr>
  <p:transition>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endParaRPr lang="en-US" dirty="0">
              <a:solidFill>
                <a:srgbClr val="FF0000"/>
              </a:solidFill>
            </a:endParaRPr>
          </a:p>
        </p:txBody>
      </p:sp>
      <p:pic>
        <p:nvPicPr>
          <p:cNvPr id="21505" name="Picture 1" descr="C:\Users\User\Desktop\download.jpg"/>
          <p:cNvPicPr>
            <a:picLocks noGrp="1" noChangeAspect="1" noChangeArrowheads="1"/>
          </p:cNvPicPr>
          <p:nvPr>
            <p:ph sz="quarter" idx="1"/>
          </p:nvPr>
        </p:nvPicPr>
        <p:blipFill>
          <a:blip r:embed="rId2"/>
          <a:srcRect/>
          <a:stretch>
            <a:fillRect/>
          </a:stretch>
        </p:blipFill>
        <p:spPr bwMode="auto">
          <a:xfrm>
            <a:off x="571500" y="152400"/>
            <a:ext cx="9296399" cy="5105400"/>
          </a:xfrm>
          <a:prstGeom prst="rect">
            <a:avLst/>
          </a:prstGeom>
          <a:noFill/>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1" nodeType="clickEffect" nodePh="1">
                                  <p:stCondLst>
                                    <p:cond delay="0"/>
                                  </p:stCondLst>
                                  <p:endCondLst>
                                    <p:cond evt="begin" delay="0">
                                      <p:tn val="10"/>
                                    </p:cond>
                                  </p:end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6626" name="Picture 2" descr="C:\Users\User\Desktop\slide_1.jpg"/>
          <p:cNvPicPr>
            <a:picLocks noGrp="1" noChangeAspect="1" noChangeArrowheads="1"/>
          </p:cNvPicPr>
          <p:nvPr>
            <p:ph sz="quarter" idx="1"/>
          </p:nvPr>
        </p:nvPicPr>
        <p:blipFill>
          <a:blip r:embed="rId2"/>
          <a:srcRect/>
          <a:stretch>
            <a:fillRect/>
          </a:stretch>
        </p:blipFill>
        <p:spPr bwMode="auto">
          <a:xfrm>
            <a:off x="419100" y="1447800"/>
            <a:ext cx="9677400" cy="4572000"/>
          </a:xfrm>
          <a:prstGeom prst="rect">
            <a:avLst/>
          </a:prstGeom>
          <a:noFill/>
        </p:spPr>
      </p:pic>
    </p:spTree>
  </p:cSld>
  <p:clrMapOvr>
    <a:masterClrMapping/>
  </p:clrMapOvr>
  <p:transition>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9944100" cy="304800"/>
          </a:xfrm>
        </p:spPr>
        <p:txBody>
          <a:bodyPr>
            <a:normAutofit fontScale="90000"/>
          </a:bodyPr>
          <a:lstStyle/>
          <a:p>
            <a:pPr algn="ctr"/>
            <a:endParaRPr lang="en-US" dirty="0">
              <a:solidFill>
                <a:srgbClr val="FF0000"/>
              </a:solidFill>
            </a:endParaRPr>
          </a:p>
        </p:txBody>
      </p:sp>
      <p:pic>
        <p:nvPicPr>
          <p:cNvPr id="20483" name="Picture 3" descr="C:\Users\User\Desktop\images.png"/>
          <p:cNvPicPr>
            <a:picLocks noChangeAspect="1" noChangeArrowheads="1"/>
          </p:cNvPicPr>
          <p:nvPr/>
        </p:nvPicPr>
        <p:blipFill>
          <a:blip r:embed="rId2"/>
          <a:srcRect/>
          <a:stretch>
            <a:fillRect/>
          </a:stretch>
        </p:blipFill>
        <p:spPr bwMode="auto">
          <a:xfrm>
            <a:off x="190500" y="304800"/>
            <a:ext cx="9906000" cy="6553200"/>
          </a:xfrm>
          <a:prstGeom prst="rect">
            <a:avLst/>
          </a:prstGeom>
          <a:noFill/>
        </p:spPr>
      </p:pic>
    </p:spTree>
  </p:cSld>
  <p:clrMapOvr>
    <a:masterClrMapping/>
  </p:clrMapOvr>
  <p:transition>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7651" name="Picture 3" descr="C:\Users\User\Desktop\water-13-00905-g004.png"/>
          <p:cNvPicPr>
            <a:picLocks noGrp="1" noChangeAspect="1" noChangeArrowheads="1"/>
          </p:cNvPicPr>
          <p:nvPr>
            <p:ph sz="quarter" idx="1"/>
          </p:nvPr>
        </p:nvPicPr>
        <p:blipFill>
          <a:blip r:embed="rId2"/>
          <a:srcRect/>
          <a:stretch>
            <a:fillRect/>
          </a:stretch>
        </p:blipFill>
        <p:spPr bwMode="auto">
          <a:xfrm>
            <a:off x="190500" y="304800"/>
            <a:ext cx="10096500" cy="5715000"/>
          </a:xfrm>
          <a:prstGeom prst="rect">
            <a:avLst/>
          </a:prstGeom>
          <a:noFill/>
        </p:spPr>
      </p:pic>
    </p:spTree>
  </p:cSld>
  <p:clrMapOvr>
    <a:masterClrMapping/>
  </p:clrMapOvr>
  <p:transition>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endParaRPr lang="en-US" dirty="0">
              <a:solidFill>
                <a:srgbClr val="C00000"/>
              </a:solidFill>
            </a:endParaRPr>
          </a:p>
        </p:txBody>
      </p:sp>
      <p:pic>
        <p:nvPicPr>
          <p:cNvPr id="19457" name="Picture 1" descr="C:\Users\User\Desktop\TDS.jpg"/>
          <p:cNvPicPr>
            <a:picLocks noGrp="1" noChangeAspect="1" noChangeArrowheads="1"/>
          </p:cNvPicPr>
          <p:nvPr>
            <p:ph sz="quarter" idx="1"/>
          </p:nvPr>
        </p:nvPicPr>
        <p:blipFill>
          <a:blip r:embed="rId2"/>
          <a:srcRect/>
          <a:stretch>
            <a:fillRect/>
          </a:stretch>
        </p:blipFill>
        <p:spPr bwMode="auto">
          <a:xfrm>
            <a:off x="190500" y="762000"/>
            <a:ext cx="9525000" cy="6096000"/>
          </a:xfrm>
          <a:prstGeom prst="rect">
            <a:avLst/>
          </a:prstGeom>
          <a:noFill/>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9698" name="Picture 2" descr="C:\Users\User\Desktop\images.jpg"/>
          <p:cNvPicPr>
            <a:picLocks noGrp="1" noChangeAspect="1" noChangeArrowheads="1"/>
          </p:cNvPicPr>
          <p:nvPr>
            <p:ph sz="quarter" idx="1"/>
          </p:nvPr>
        </p:nvPicPr>
        <p:blipFill>
          <a:blip r:embed="rId2"/>
          <a:srcRect/>
          <a:stretch>
            <a:fillRect/>
          </a:stretch>
        </p:blipFill>
        <p:spPr bwMode="auto">
          <a:xfrm>
            <a:off x="1028700" y="1447800"/>
            <a:ext cx="8458199" cy="5181600"/>
          </a:xfrm>
          <a:prstGeom prst="rect">
            <a:avLst/>
          </a:prstGeom>
          <a:noFill/>
        </p:spPr>
      </p:pic>
    </p:spTree>
  </p:cSld>
  <p:clrMapOvr>
    <a:masterClrMapping/>
  </p:clrMapOvr>
  <p:transition>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8674" name="Picture 2" descr="C:\Users\User\Desktop\banner-water-test.jpg"/>
          <p:cNvPicPr>
            <a:picLocks noGrp="1" noChangeAspect="1" noChangeArrowheads="1"/>
          </p:cNvPicPr>
          <p:nvPr>
            <p:ph sz="quarter" idx="1"/>
          </p:nvPr>
        </p:nvPicPr>
        <p:blipFill>
          <a:blip r:embed="rId2"/>
          <a:srcRect/>
          <a:stretch>
            <a:fillRect/>
          </a:stretch>
        </p:blipFill>
        <p:spPr bwMode="auto">
          <a:xfrm>
            <a:off x="419100" y="1981200"/>
            <a:ext cx="9601200" cy="4648199"/>
          </a:xfrm>
          <a:prstGeom prst="rect">
            <a:avLst/>
          </a:prstGeom>
          <a:noFill/>
        </p:spPr>
      </p:pic>
    </p:spTree>
  </p:cSld>
  <p:clrMapOvr>
    <a:masterClrMapping/>
  </p:clrMapOvr>
  <p:transition>
    <p:wipe dir="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764</TotalTime>
  <Words>507</Words>
  <Application>Microsoft Office PowerPoint</Application>
  <PresentationFormat>35mm Slides</PresentationFormat>
  <Paragraphs>45</Paragraphs>
  <Slides>27</Slides>
  <Notes>1</Notes>
  <HiddenSlides>0</HiddenSlides>
  <MMClips>1</MMClips>
  <ScaleCrop>false</ScaleCrop>
  <HeadingPairs>
    <vt:vector size="6" baseType="variant">
      <vt:variant>
        <vt:lpstr>Theme</vt:lpstr>
      </vt:variant>
      <vt:variant>
        <vt:i4>1</vt:i4>
      </vt:variant>
      <vt:variant>
        <vt:lpstr>Slide Titles</vt:lpstr>
      </vt:variant>
      <vt:variant>
        <vt:i4>27</vt:i4>
      </vt:variant>
      <vt:variant>
        <vt:lpstr>Custom Shows</vt:lpstr>
      </vt:variant>
      <vt:variant>
        <vt:i4>1</vt:i4>
      </vt:variant>
    </vt:vector>
  </HeadingPairs>
  <TitlesOfParts>
    <vt:vector size="29" baseType="lpstr">
      <vt:lpstr>Equity</vt:lpstr>
      <vt:lpstr>Shri. Shivaji  Education Society Amravati’s SHRI.SHIVAJI SCIENCE &amp;  ARTS COLLEGE, CHIKHLI.</vt:lpstr>
      <vt:lpstr>CONTENTS</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Potable Water</vt:lpstr>
      <vt:lpstr>BIOCHEMICAL OXYGEN DEMAND(BOD)</vt:lpstr>
      <vt:lpstr>Slide 17</vt:lpstr>
      <vt:lpstr>Slide 18</vt:lpstr>
      <vt:lpstr>Biological Oxygen Demand Measuring Instrument</vt:lpstr>
      <vt:lpstr>Slide 20</vt:lpstr>
      <vt:lpstr>Slide 21</vt:lpstr>
      <vt:lpstr>Slide 22</vt:lpstr>
      <vt:lpstr>CHEMICAL OXYGEN DEMAND </vt:lpstr>
      <vt:lpstr>Slide 24</vt:lpstr>
      <vt:lpstr>BOD Determination Method</vt:lpstr>
      <vt:lpstr>Slide 26</vt:lpstr>
      <vt:lpstr>Thanks !!! Have a Nice Day</vt:lpstr>
      <vt:lpstr>Custom Show 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Shri.Shivaji Education Society Amravati’s SHRI.SHIVAJI SCIENCE &amp; AND ARTS COLLEGE,CHIKHLI.</dc:title>
  <dc:creator>sandip</dc:creator>
  <cp:lastModifiedBy>User</cp:lastModifiedBy>
  <cp:revision>73</cp:revision>
  <dcterms:created xsi:type="dcterms:W3CDTF">2006-08-16T00:00:00Z</dcterms:created>
  <dcterms:modified xsi:type="dcterms:W3CDTF">2021-09-19T06:22:35Z</dcterms:modified>
</cp:coreProperties>
</file>